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 id="275" r:id="rId21"/>
    <p:sldId id="276" r:id="rId22"/>
    <p:sldId id="277"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inimized">
    <p:restoredLeft sz="32787"/>
    <p:restoredTop sz="90929"/>
  </p:normalViewPr>
  <p:slideViewPr>
    <p:cSldViewPr>
      <p:cViewPr varScale="1">
        <p:scale>
          <a:sx n="22" d="100"/>
          <a:sy n="22" d="100"/>
        </p:scale>
        <p:origin x="-15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15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15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38F330B-4137-4F3C-B2E2-039F606F3F2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A23D0C-6B28-4CC8-BB60-92EB14F63644}" type="slidenum">
              <a:rPr lang="en-US"/>
              <a:pPr/>
              <a:t>1</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US" b="1" dirty="0">
                <a:solidFill>
                  <a:srgbClr val="333333"/>
                </a:solidFill>
                <a:latin typeface="Arial" charset="0"/>
              </a:rPr>
              <a:t>ONE MONTH </a:t>
            </a:r>
            <a:endParaRPr lang="en-US" dirty="0">
              <a:solidFill>
                <a:srgbClr val="333333"/>
              </a:solidFill>
              <a:latin typeface="Times New Roman" charset="0"/>
            </a:endParaRPr>
          </a:p>
          <a:p>
            <a:endParaRPr lang="en-US" dirty="0">
              <a:solidFill>
                <a:srgbClr val="333333"/>
              </a:solidFill>
              <a:latin typeface="Times New Roman" charset="0"/>
            </a:endParaRPr>
          </a:p>
          <a:p>
            <a:r>
              <a:rPr lang="en-US" dirty="0">
                <a:solidFill>
                  <a:srgbClr val="333333"/>
                </a:solidFill>
                <a:latin typeface="Arial" charset="0"/>
              </a:rPr>
              <a:t>Fertilization</a:t>
            </a:r>
          </a:p>
          <a:p>
            <a:r>
              <a:rPr lang="en-US" dirty="0">
                <a:solidFill>
                  <a:srgbClr val="333333"/>
                </a:solidFill>
                <a:latin typeface="Arial" charset="0"/>
              </a:rPr>
              <a:t>-23 Chromosomes from each parent.</a:t>
            </a:r>
            <a:endParaRPr lang="en-US" dirty="0">
              <a:solidFill>
                <a:srgbClr val="333333"/>
              </a:solidFill>
              <a:latin typeface="Times New Roman" charset="0"/>
            </a:endParaRPr>
          </a:p>
          <a:p>
            <a:endParaRPr lang="en-US" dirty="0">
              <a:solidFill>
                <a:srgbClr val="333333"/>
              </a:solidFill>
              <a:latin typeface="Times New Roman" charset="0"/>
            </a:endParaRPr>
          </a:p>
          <a:p>
            <a:r>
              <a:rPr lang="en-US" dirty="0">
                <a:solidFill>
                  <a:srgbClr val="333333"/>
                </a:solidFill>
                <a:latin typeface="Arial" charset="0"/>
              </a:rPr>
              <a:t>Implants in the Uterus</a:t>
            </a:r>
          </a:p>
          <a:p>
            <a:r>
              <a:rPr lang="en-US" dirty="0">
                <a:solidFill>
                  <a:srgbClr val="333333"/>
                </a:solidFill>
                <a:latin typeface="Arial" charset="0"/>
              </a:rPr>
              <a:t>	-1/6</a:t>
            </a:r>
            <a:r>
              <a:rPr lang="en-US" baseline="30000" dirty="0">
                <a:solidFill>
                  <a:srgbClr val="333333"/>
                </a:solidFill>
                <a:latin typeface="Arial" charset="0"/>
              </a:rPr>
              <a:t>th</a:t>
            </a:r>
            <a:r>
              <a:rPr lang="en-US" dirty="0">
                <a:solidFill>
                  <a:srgbClr val="333333"/>
                </a:solidFill>
                <a:latin typeface="Arial" charset="0"/>
              </a:rPr>
              <a:t> of an inch long </a:t>
            </a:r>
            <a:endParaRPr lang="en-US" dirty="0">
              <a:solidFill>
                <a:srgbClr val="333333"/>
              </a:solidFill>
              <a:latin typeface="Times New Roman" charset="0"/>
            </a:endParaRPr>
          </a:p>
          <a:p>
            <a:endParaRPr lang="en-US" dirty="0">
              <a:solidFill>
                <a:srgbClr val="333333"/>
              </a:solidFill>
              <a:latin typeface="Times New Roman" charset="0"/>
            </a:endParaRPr>
          </a:p>
          <a:p>
            <a:r>
              <a:rPr lang="en-US" dirty="0">
                <a:solidFill>
                  <a:srgbClr val="333333"/>
                </a:solidFill>
                <a:latin typeface="Arial" charset="0"/>
              </a:rPr>
              <a:t>Heart</a:t>
            </a:r>
          </a:p>
          <a:p>
            <a:r>
              <a:rPr lang="en-US" dirty="0">
                <a:solidFill>
                  <a:srgbClr val="333333"/>
                </a:solidFill>
                <a:latin typeface="Arial" charset="0"/>
              </a:rPr>
              <a:t>	-Same as a poppy seed</a:t>
            </a:r>
          </a:p>
          <a:p>
            <a:r>
              <a:rPr lang="en-US" dirty="0">
                <a:solidFill>
                  <a:srgbClr val="333333"/>
                </a:solidFill>
                <a:latin typeface="Arial" charset="0"/>
              </a:rPr>
              <a:t>	-Started beating on day 18 and pumping on day 21</a:t>
            </a:r>
          </a:p>
          <a:p>
            <a:r>
              <a:rPr lang="en-US" dirty="0">
                <a:solidFill>
                  <a:srgbClr val="333333"/>
                </a:solidFill>
                <a:latin typeface="Arial" charset="0"/>
              </a:rPr>
              <a:t>	-You are just 4 days late for your period</a:t>
            </a:r>
          </a:p>
          <a:p>
            <a:endParaRPr lang="en-US" dirty="0">
              <a:solidFill>
                <a:srgbClr val="333333"/>
              </a:solidFill>
              <a:latin typeface="Arial" charset="0"/>
            </a:endParaRPr>
          </a:p>
          <a:p>
            <a:r>
              <a:rPr lang="en-US" dirty="0">
                <a:solidFill>
                  <a:srgbClr val="333333"/>
                </a:solidFill>
                <a:latin typeface="Arial" charset="0"/>
              </a:rPr>
              <a:t>4 weeks</a:t>
            </a:r>
          </a:p>
          <a:p>
            <a:r>
              <a:rPr lang="en-US" dirty="0">
                <a:solidFill>
                  <a:srgbClr val="333333"/>
                </a:solidFill>
                <a:latin typeface="Arial" charset="0"/>
              </a:rPr>
              <a:t>	-Eyes, Ears, and lungs begin to develop</a:t>
            </a:r>
          </a:p>
          <a:p>
            <a:r>
              <a:rPr lang="en-US" dirty="0">
                <a:solidFill>
                  <a:srgbClr val="333333"/>
                </a:solidFill>
                <a:latin typeface="Arial" charset="0"/>
              </a:rPr>
              <a:t>	-Even </a:t>
            </a:r>
            <a:r>
              <a:rPr lang="en-US" dirty="0" err="1">
                <a:solidFill>
                  <a:srgbClr val="333333"/>
                </a:solidFill>
                <a:latin typeface="Arial" charset="0"/>
              </a:rPr>
              <a:t>thumsucking</a:t>
            </a:r>
            <a:endParaRPr lang="en-US" dirty="0">
              <a:solidFill>
                <a:srgbClr val="333333"/>
              </a:solidFill>
              <a:latin typeface="Times New Roman" charset="0"/>
            </a:endParaRPr>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8F330B-4137-4F3C-B2E2-039F606F3F2A}"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E5CDE9-4488-4ACC-BC52-8A65CD9D872A}" type="slidenum">
              <a:rPr lang="en-US"/>
              <a:pPr/>
              <a:t>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b="1">
                <a:solidFill>
                  <a:srgbClr val="333333"/>
                </a:solidFill>
                <a:latin typeface="Arial" charset="0"/>
              </a:rPr>
              <a:t>TWO MONTHS</a:t>
            </a:r>
          </a:p>
          <a:p>
            <a:endParaRPr lang="en-US" b="1">
              <a:solidFill>
                <a:srgbClr val="333333"/>
              </a:solidFill>
              <a:latin typeface="Arial" charset="0"/>
            </a:endParaRPr>
          </a:p>
          <a:p>
            <a:r>
              <a:rPr lang="en-US">
                <a:solidFill>
                  <a:srgbClr val="333333"/>
                </a:solidFill>
                <a:latin typeface="Arial" charset="0"/>
              </a:rPr>
              <a:t>8 weeks</a:t>
            </a:r>
          </a:p>
          <a:p>
            <a:r>
              <a:rPr lang="en-US">
                <a:solidFill>
                  <a:srgbClr val="333333"/>
                </a:solidFill>
                <a:latin typeface="Arial" charset="0"/>
              </a:rPr>
              <a:t>	-1/2 inch</a:t>
            </a:r>
          </a:p>
          <a:p>
            <a:r>
              <a:rPr lang="en-US">
                <a:solidFill>
                  <a:srgbClr val="333333"/>
                </a:solidFill>
                <a:latin typeface="Arial" charset="0"/>
              </a:rPr>
              <a:t>	-muscle system develops</a:t>
            </a:r>
          </a:p>
          <a:p>
            <a:r>
              <a:rPr lang="en-US">
                <a:solidFill>
                  <a:srgbClr val="333333"/>
                </a:solidFill>
                <a:latin typeface="Arial" charset="0"/>
              </a:rPr>
              <a:t>	-baby swims in uterus</a:t>
            </a:r>
          </a:p>
          <a:p>
            <a:r>
              <a:rPr lang="en-US">
                <a:solidFill>
                  <a:srgbClr val="333333"/>
                </a:solidFill>
                <a:latin typeface="Arial" charset="0"/>
              </a:rPr>
              <a:t>	-fingers, feet, and toes developed</a:t>
            </a:r>
          </a:p>
          <a:p>
            <a:r>
              <a:rPr lang="en-US">
                <a:solidFill>
                  <a:srgbClr val="333333"/>
                </a:solidFill>
                <a:latin typeface="Arial" charset="0"/>
              </a:rPr>
              <a:t>	-transparent skin</a:t>
            </a:r>
          </a:p>
          <a:p>
            <a:endParaRPr lang="en-US">
              <a:solidFill>
                <a:srgbClr val="333333"/>
              </a:solidFill>
              <a:latin typeface="Arial" charset="0"/>
            </a:endParaRPr>
          </a:p>
          <a:p>
            <a:r>
              <a:rPr lang="en-US">
                <a:solidFill>
                  <a:srgbClr val="333333"/>
                </a:solidFill>
                <a:latin typeface="Arial" charset="0"/>
              </a:rPr>
              <a:t>10 weeks</a:t>
            </a:r>
            <a:endParaRPr lang="en-US">
              <a:solidFill>
                <a:srgbClr val="333333"/>
              </a:solidFill>
              <a:latin typeface="Times New Roman" charset="0"/>
            </a:endParaRPr>
          </a:p>
          <a:p>
            <a:r>
              <a:rPr lang="en-US">
                <a:solidFill>
                  <a:srgbClr val="333333"/>
                </a:solidFill>
                <a:latin typeface="Arial" charset="0"/>
              </a:rPr>
              <a:t>	-20 tiny baby teeth forming in gums</a:t>
            </a:r>
          </a:p>
          <a:p>
            <a:r>
              <a:rPr lang="en-US">
                <a:solidFill>
                  <a:srgbClr val="333333"/>
                </a:solidFill>
                <a:latin typeface="Arial" charset="0"/>
              </a:rPr>
              <a:t>	- baby squints</a:t>
            </a:r>
          </a:p>
          <a:p>
            <a:r>
              <a:rPr lang="en-US">
                <a:solidFill>
                  <a:srgbClr val="333333"/>
                </a:solidFill>
                <a:latin typeface="Arial" charset="0"/>
              </a:rPr>
              <a:t>	- swallows</a:t>
            </a:r>
          </a:p>
          <a:p>
            <a:pPr lvl="2"/>
            <a:r>
              <a:rPr lang="en-US">
                <a:solidFill>
                  <a:srgbClr val="333333"/>
                </a:solidFill>
                <a:latin typeface="Times New Roman" charset="0"/>
                <a:cs typeface="Times" charset="0"/>
              </a:rPr>
              <a:t>-	</a:t>
            </a:r>
            <a:r>
              <a:rPr lang="en-US">
                <a:solidFill>
                  <a:srgbClr val="333333"/>
                </a:solidFill>
                <a:latin typeface="Arial" charset="0"/>
              </a:rPr>
              <a:t>moves tongue</a:t>
            </a:r>
          </a:p>
          <a:p>
            <a:r>
              <a:rPr lang="en-US">
                <a:solidFill>
                  <a:srgbClr val="333333"/>
                </a:solidFill>
                <a:latin typeface="Arial" charset="0"/>
              </a:rPr>
              <a:t>brain waves can be measured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6E4AF-A963-4274-A726-C8B2E18088D4}" type="slidenum">
              <a:rPr lang="en-US"/>
              <a:pPr/>
              <a:t>5</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US" b="1">
                <a:solidFill>
                  <a:srgbClr val="333333"/>
                </a:solidFill>
                <a:latin typeface="Arial" charset="0"/>
              </a:rPr>
              <a:t>THREE MONTHS</a:t>
            </a:r>
          </a:p>
          <a:p>
            <a:endParaRPr lang="en-US" b="1">
              <a:solidFill>
                <a:srgbClr val="333333"/>
              </a:solidFill>
              <a:latin typeface="Arial" charset="0"/>
            </a:endParaRPr>
          </a:p>
          <a:p>
            <a:r>
              <a:rPr lang="en-US">
                <a:solidFill>
                  <a:srgbClr val="333333"/>
                </a:solidFill>
                <a:latin typeface="Arial" charset="0"/>
              </a:rPr>
              <a:t>Now in fetal stage</a:t>
            </a:r>
          </a:p>
          <a:p>
            <a:r>
              <a:rPr lang="en-US">
                <a:solidFill>
                  <a:srgbClr val="333333"/>
                </a:solidFill>
                <a:latin typeface="Arial" charset="0"/>
              </a:rPr>
              <a:t>	-2.5 to 3 inches</a:t>
            </a:r>
          </a:p>
          <a:p>
            <a:r>
              <a:rPr lang="en-US">
                <a:solidFill>
                  <a:srgbClr val="333333"/>
                </a:solidFill>
                <a:latin typeface="Arial" charset="0"/>
              </a:rPr>
              <a:t>	-Can hear heart rate with Doppler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2045AD-B279-4A30-B984-33F4ED5804FF}" type="slidenum">
              <a:rPr lang="en-US"/>
              <a:pPr/>
              <a:t>7</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b="1">
                <a:solidFill>
                  <a:srgbClr val="333333"/>
                </a:solidFill>
                <a:latin typeface="Arial" charset="0"/>
              </a:rPr>
              <a:t>FOUR MONTHS</a:t>
            </a:r>
          </a:p>
          <a:p>
            <a:endParaRPr lang="en-US" b="1">
              <a:solidFill>
                <a:srgbClr val="333333"/>
              </a:solidFill>
              <a:latin typeface="Arial" charset="0"/>
            </a:endParaRPr>
          </a:p>
          <a:p>
            <a:r>
              <a:rPr lang="en-US">
                <a:solidFill>
                  <a:srgbClr val="333333"/>
                </a:solidFill>
                <a:latin typeface="Arial" charset="0"/>
              </a:rPr>
              <a:t>- Downy Hair called Lanugo</a:t>
            </a:r>
          </a:p>
          <a:p>
            <a:r>
              <a:rPr lang="en-US">
                <a:solidFill>
                  <a:srgbClr val="333333"/>
                </a:solidFill>
                <a:latin typeface="Arial" charset="0"/>
              </a:rPr>
              <a:t>- 7 inches</a:t>
            </a:r>
          </a:p>
          <a:p>
            <a:r>
              <a:rPr lang="en-US">
                <a:solidFill>
                  <a:srgbClr val="333333"/>
                </a:solidFill>
                <a:latin typeface="Arial" charset="0"/>
              </a:rPr>
              <a:t>- fine hair, eyelashes, and fingerprints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3144FA-1B23-417D-8B06-4897CA3070C8}" type="slidenum">
              <a:rPr lang="en-US"/>
              <a:pPr/>
              <a:t>9</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b="1">
                <a:solidFill>
                  <a:srgbClr val="333333"/>
                </a:solidFill>
                <a:latin typeface="Arial" charset="0"/>
              </a:rPr>
              <a:t>FIVE MONTHS</a:t>
            </a:r>
          </a:p>
          <a:p>
            <a:endParaRPr lang="en-US" b="1">
              <a:solidFill>
                <a:srgbClr val="333333"/>
              </a:solidFill>
              <a:latin typeface="Arial" charset="0"/>
            </a:endParaRPr>
          </a:p>
          <a:p>
            <a:r>
              <a:rPr lang="en-US">
                <a:solidFill>
                  <a:srgbClr val="333333"/>
                </a:solidFill>
                <a:latin typeface="Verdana" charset="0"/>
              </a:rPr>
              <a:t>-1 pound</a:t>
            </a:r>
          </a:p>
          <a:p>
            <a:r>
              <a:rPr lang="en-US">
                <a:solidFill>
                  <a:srgbClr val="333333"/>
                </a:solidFill>
                <a:latin typeface="Verdana" charset="0"/>
              </a:rPr>
              <a:t>-Can Recognize Mom’s voice </a:t>
            </a:r>
          </a:p>
          <a:p>
            <a:r>
              <a:rPr lang="en-US">
                <a:solidFill>
                  <a:srgbClr val="333333"/>
                </a:solidFill>
                <a:latin typeface="Verdana" charset="0"/>
              </a:rPr>
              <a:t>- Can tell sex of baby</a:t>
            </a:r>
          </a:p>
          <a:p>
            <a:r>
              <a:rPr lang="en-US">
                <a:solidFill>
                  <a:srgbClr val="333333"/>
                </a:solidFill>
                <a:latin typeface="Verdana" charset="0"/>
              </a:rPr>
              <a:t>- Can feel baby</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E9DC51-5D1A-431B-BC35-BEDA351CEE8A}" type="slidenum">
              <a:rPr lang="en-US"/>
              <a:pPr/>
              <a:t>11</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b="1">
                <a:solidFill>
                  <a:srgbClr val="333333"/>
                </a:solidFill>
                <a:latin typeface="Arial" charset="0"/>
              </a:rPr>
              <a:t>SIX MONTHS</a:t>
            </a:r>
          </a:p>
          <a:p>
            <a:endParaRPr lang="en-US" b="1">
              <a:solidFill>
                <a:srgbClr val="333333"/>
              </a:solidFill>
              <a:latin typeface="Arial" charset="0"/>
            </a:endParaRPr>
          </a:p>
          <a:p>
            <a:r>
              <a:rPr lang="en-US">
                <a:solidFill>
                  <a:srgbClr val="333333"/>
                </a:solidFill>
                <a:latin typeface="Verdana" charset="0"/>
              </a:rPr>
              <a:t>-Skin covered in Vernix</a:t>
            </a:r>
          </a:p>
          <a:p>
            <a:r>
              <a:rPr lang="en-US">
                <a:solidFill>
                  <a:srgbClr val="333333"/>
                </a:solidFill>
                <a:latin typeface="Verdana" charset="0"/>
              </a:rPr>
              <a:t>-  Continues to practice breathing by inhaling amniotic fluid</a:t>
            </a:r>
          </a:p>
          <a:p>
            <a:r>
              <a:rPr lang="en-US">
                <a:solidFill>
                  <a:srgbClr val="333333"/>
                </a:solidFill>
                <a:latin typeface="Verdana" charset="0"/>
              </a:rPr>
              <a:t>- eyes open for short periods of time</a:t>
            </a:r>
          </a:p>
          <a:p>
            <a:r>
              <a:rPr lang="en-US">
                <a:solidFill>
                  <a:srgbClr val="333333"/>
                </a:solidFill>
                <a:latin typeface="Verdana" charset="0"/>
              </a:rPr>
              <a:t>- Hiccups are not uncommon</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1B807E-E8BF-41F9-A066-A316FDD6544D}" type="slidenum">
              <a:rPr lang="en-US"/>
              <a:pPr/>
              <a:t>13</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US" b="1">
                <a:solidFill>
                  <a:srgbClr val="333333"/>
                </a:solidFill>
                <a:latin typeface="Arial" charset="0"/>
              </a:rPr>
              <a:t>SEVEN MONTHS</a:t>
            </a:r>
          </a:p>
          <a:p>
            <a:endParaRPr lang="en-US" b="1">
              <a:solidFill>
                <a:srgbClr val="333333"/>
              </a:solidFill>
              <a:latin typeface="Arial" charset="0"/>
            </a:endParaRPr>
          </a:p>
          <a:p>
            <a:r>
              <a:rPr lang="en-US">
                <a:solidFill>
                  <a:srgbClr val="333333"/>
                </a:solidFill>
                <a:latin typeface="Verdana" charset="0"/>
              </a:rPr>
              <a:t>- 14-16 inches</a:t>
            </a:r>
          </a:p>
          <a:p>
            <a:r>
              <a:rPr lang="en-US">
                <a:solidFill>
                  <a:srgbClr val="333333"/>
                </a:solidFill>
                <a:latin typeface="Verdana" charset="0"/>
              </a:rPr>
              <a:t>- organs maturing</a:t>
            </a:r>
          </a:p>
          <a:p>
            <a:r>
              <a:rPr lang="en-US">
                <a:solidFill>
                  <a:srgbClr val="333333"/>
                </a:solidFill>
                <a:latin typeface="Verdana" charset="0"/>
              </a:rPr>
              <a:t>- taste buds developed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790EC4-5C06-4900-B25E-14C8367422AC}" type="slidenum">
              <a:rPr lang="en-US"/>
              <a:pPr/>
              <a:t>15</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b="1">
                <a:solidFill>
                  <a:srgbClr val="333333"/>
                </a:solidFill>
                <a:latin typeface="Arial" charset="0"/>
              </a:rPr>
              <a:t>EIGHT MONTHS</a:t>
            </a:r>
          </a:p>
          <a:p>
            <a:endParaRPr lang="en-US" b="1">
              <a:solidFill>
                <a:srgbClr val="333333"/>
              </a:solidFill>
              <a:latin typeface="Arial" charset="0"/>
            </a:endParaRPr>
          </a:p>
          <a:p>
            <a:r>
              <a:rPr lang="en-US">
                <a:solidFill>
                  <a:srgbClr val="333333"/>
                </a:solidFill>
                <a:latin typeface="Verdana" charset="0"/>
              </a:rPr>
              <a:t>-Fast growth</a:t>
            </a:r>
          </a:p>
          <a:p>
            <a:r>
              <a:rPr lang="en-US">
                <a:solidFill>
                  <a:srgbClr val="333333"/>
                </a:solidFill>
                <a:latin typeface="Verdana" charset="0"/>
              </a:rPr>
              <a:t>-Possible Half Pound a Week</a:t>
            </a:r>
          </a:p>
          <a:p>
            <a:r>
              <a:rPr lang="en-US">
                <a:solidFill>
                  <a:srgbClr val="333333"/>
                </a:solidFill>
                <a:latin typeface="Verdana" charset="0"/>
              </a:rPr>
              <a:t>- Can see movements on the outside</a:t>
            </a:r>
          </a:p>
          <a:p>
            <a:r>
              <a:rPr lang="en-US">
                <a:solidFill>
                  <a:srgbClr val="333333"/>
                </a:solidFill>
                <a:latin typeface="Verdana" charset="0"/>
              </a:rPr>
              <a:t>- Lungs last to develop</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2D7F2E-97D9-4DF6-9007-ECBA14391E4C}" type="slidenum">
              <a:rPr lang="en-US"/>
              <a:pPr/>
              <a:t>18</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r>
              <a:rPr lang="en-US" b="1">
                <a:solidFill>
                  <a:srgbClr val="333333"/>
                </a:solidFill>
                <a:latin typeface="Arial" charset="0"/>
              </a:rPr>
              <a:t>NINE MONTHS</a:t>
            </a:r>
          </a:p>
          <a:p>
            <a:endParaRPr lang="en-US" b="1">
              <a:solidFill>
                <a:srgbClr val="333333"/>
              </a:solidFill>
              <a:latin typeface="Arial" charset="0"/>
            </a:endParaRPr>
          </a:p>
          <a:p>
            <a:r>
              <a:rPr lang="en-US">
                <a:solidFill>
                  <a:srgbClr val="333333"/>
                </a:solidFill>
                <a:latin typeface="Verdana" charset="0"/>
              </a:rPr>
              <a:t>-Baby lowers in abdomen</a:t>
            </a:r>
          </a:p>
          <a:p>
            <a:r>
              <a:rPr lang="en-US">
                <a:solidFill>
                  <a:srgbClr val="333333"/>
                </a:solidFill>
                <a:latin typeface="Verdana" charset="0"/>
              </a:rPr>
              <a:t>-6-9 lbs. And ready for birth</a:t>
            </a:r>
          </a:p>
          <a:p>
            <a:endParaRPr lang="en-US">
              <a:solidFill>
                <a:srgbClr val="333333"/>
              </a:solidFill>
              <a:latin typeface="Verdana" charset="0"/>
            </a:endParaRP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8BEED6-BD4F-4523-B57D-8285FFEAAD1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6591CC4-8219-4ABC-88A3-69CB0E66041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8F7AC8-BCA7-4497-A85F-3FBBE23ED7C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8F1B78C9-AACE-42E8-964C-556F5700F1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67A7B90-5378-4CA3-B399-EF5761F8D71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1D180DA-5446-4606-98CA-7F1A0E3923B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3640FE-4AC6-4535-A112-F13E455C31C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E9A044D-3D6A-4975-B436-CF6EB034A73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6D6A9A3-77C1-4E42-9D12-DF286E39377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16FEAC6-E606-410D-924F-07129B3A1AE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750D231-73BC-40F1-B329-C136C55F3DE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CCE82DC-ED44-459F-BE75-81DDCACEB63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D06BAFE-2D12-4A47-8C80-F641639F160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charset="0"/>
        </a:defRPr>
      </a:lvl2pPr>
      <a:lvl3pPr algn="ctr" rtl="0" fontAlgn="base">
        <a:spcBef>
          <a:spcPct val="0"/>
        </a:spcBef>
        <a:spcAft>
          <a:spcPct val="0"/>
        </a:spcAft>
        <a:defRPr sz="4400">
          <a:solidFill>
            <a:schemeClr val="tx2"/>
          </a:solidFill>
          <a:latin typeface="Times" charset="0"/>
        </a:defRPr>
      </a:lvl3pPr>
      <a:lvl4pPr algn="ctr" rtl="0" fontAlgn="base">
        <a:spcBef>
          <a:spcPct val="0"/>
        </a:spcBef>
        <a:spcAft>
          <a:spcPct val="0"/>
        </a:spcAft>
        <a:defRPr sz="4400">
          <a:solidFill>
            <a:schemeClr val="tx2"/>
          </a:solidFill>
          <a:latin typeface="Times" charset="0"/>
        </a:defRPr>
      </a:lvl4pPr>
      <a:lvl5pPr algn="ctr" rtl="0" fontAlgn="base">
        <a:spcBef>
          <a:spcPct val="0"/>
        </a:spcBef>
        <a:spcAft>
          <a:spcPct val="0"/>
        </a:spcAft>
        <a:defRPr sz="4400">
          <a:solidFill>
            <a:schemeClr val="tx2"/>
          </a:solidFill>
          <a:latin typeface="Times" charset="0"/>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Vaginal_deliver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1st Month</a:t>
            </a:r>
          </a:p>
        </p:txBody>
      </p:sp>
      <p:pic>
        <p:nvPicPr>
          <p:cNvPr id="2052"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Grp="1" noChangeAspect="1" noChangeArrowheads="1"/>
          </p:cNvPicPr>
          <p:nvPr>
            <p:ph/>
          </p:nvPr>
        </p:nvPicPr>
        <p:blipFill>
          <a:blip r:embed="rId2" cstate="print"/>
          <a:srcRect/>
          <a:stretch>
            <a:fillRect/>
          </a:stretch>
        </p:blipFill>
        <p:spPr>
          <a:xfrm>
            <a:off x="950913" y="609600"/>
            <a:ext cx="7240587" cy="54864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6th Month</a:t>
            </a:r>
          </a:p>
        </p:txBody>
      </p:sp>
      <p:pic>
        <p:nvPicPr>
          <p:cNvPr id="13316"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Grp="1" noChangeAspect="1" noChangeArrowheads="1"/>
          </p:cNvPicPr>
          <p:nvPr>
            <p:ph/>
          </p:nvPr>
        </p:nvPicPr>
        <p:blipFill>
          <a:blip r:embed="rId2" cstate="print"/>
          <a:srcRect/>
          <a:stretch>
            <a:fillRect/>
          </a:stretch>
        </p:blipFill>
        <p:spPr>
          <a:xfrm>
            <a:off x="950913" y="609600"/>
            <a:ext cx="7240587" cy="54864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7th Month</a:t>
            </a:r>
          </a:p>
        </p:txBody>
      </p:sp>
      <p:pic>
        <p:nvPicPr>
          <p:cNvPr id="15364"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Grp="1" noChangeAspect="1" noChangeArrowheads="1"/>
          </p:cNvPicPr>
          <p:nvPr>
            <p:ph/>
          </p:nvPr>
        </p:nvPicPr>
        <p:blipFill>
          <a:blip r:embed="rId2" cstate="print"/>
          <a:srcRect/>
          <a:stretch>
            <a:fillRect/>
          </a:stretch>
        </p:blipFill>
        <p:spPr>
          <a:xfrm>
            <a:off x="1885950" y="609600"/>
            <a:ext cx="5372100" cy="54864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8th Month</a:t>
            </a:r>
          </a:p>
        </p:txBody>
      </p:sp>
      <p:pic>
        <p:nvPicPr>
          <p:cNvPr id="17412"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Grp="1" noChangeAspect="1" noChangeArrowheads="1"/>
          </p:cNvPicPr>
          <p:nvPr>
            <p:ph/>
          </p:nvPr>
        </p:nvPicPr>
        <p:blipFill>
          <a:blip r:embed="rId2" cstate="print"/>
          <a:srcRect/>
          <a:stretch>
            <a:fillRect/>
          </a:stretch>
        </p:blipFill>
        <p:spPr>
          <a:xfrm>
            <a:off x="950913" y="609600"/>
            <a:ext cx="7240587" cy="54864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regnancy foot.bmp"/>
          <p:cNvPicPr>
            <a:picLocks noChangeAspect="1"/>
          </p:cNvPicPr>
          <p:nvPr/>
        </p:nvPicPr>
        <p:blipFill>
          <a:blip r:embed="rId2" cstate="print"/>
          <a:stretch>
            <a:fillRect/>
          </a:stretch>
        </p:blipFill>
        <p:spPr>
          <a:xfrm>
            <a:off x="2971800" y="1600200"/>
            <a:ext cx="3657600" cy="38862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9th Month</a:t>
            </a:r>
          </a:p>
        </p:txBody>
      </p:sp>
      <p:pic>
        <p:nvPicPr>
          <p:cNvPr id="19460"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Grp="1" noChangeAspect="1" noChangeArrowheads="1"/>
          </p:cNvPicPr>
          <p:nvPr>
            <p:ph/>
          </p:nvPr>
        </p:nvPicPr>
        <p:blipFill>
          <a:blip r:embed="rId2" cstate="print"/>
          <a:srcRect/>
          <a:stretch>
            <a:fillRect/>
          </a:stretch>
        </p:blipFill>
        <p:spPr>
          <a:xfrm>
            <a:off x="912813" y="609600"/>
            <a:ext cx="7316787" cy="54864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Grp="1" noChangeAspect="1" noChangeArrowheads="1"/>
          </p:cNvPicPr>
          <p:nvPr>
            <p:ph/>
          </p:nvPr>
        </p:nvPicPr>
        <p:blipFill>
          <a:blip r:embed="rId2" cstate="print"/>
          <a:srcRect/>
          <a:stretch>
            <a:fillRect/>
          </a:stretch>
        </p:blipFill>
        <p:spPr>
          <a:xfrm>
            <a:off x="950913" y="609600"/>
            <a:ext cx="7240587" cy="548640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Ectopic Pregnancy</a:t>
            </a:r>
            <a:br>
              <a:rPr lang="en-US" dirty="0" smtClean="0"/>
            </a:br>
            <a:r>
              <a:rPr lang="en-US" dirty="0" smtClean="0"/>
              <a:t>(Tubal Pregnancy)</a:t>
            </a:r>
            <a:endParaRPr lang="en-US" dirty="0"/>
          </a:p>
        </p:txBody>
      </p:sp>
      <p:sp>
        <p:nvSpPr>
          <p:cNvPr id="3" name="Content Placeholder 2"/>
          <p:cNvSpPr>
            <a:spLocks noGrp="1"/>
          </p:cNvSpPr>
          <p:nvPr>
            <p:ph idx="1"/>
          </p:nvPr>
        </p:nvSpPr>
        <p:spPr>
          <a:xfrm>
            <a:off x="685800" y="1981200"/>
            <a:ext cx="7772400" cy="4114800"/>
          </a:xfrm>
        </p:spPr>
        <p:txBody>
          <a:bodyPr/>
          <a:lstStyle/>
          <a:p>
            <a:r>
              <a:rPr lang="en-US" dirty="0" smtClean="0"/>
              <a:t>A complication in pregnancy in which the fetus develops outside the uterus, typically in a Fallopian tube.</a:t>
            </a:r>
          </a:p>
          <a:p>
            <a:pPr algn="ctr"/>
            <a:endParaRPr lang="en-US" dirty="0"/>
          </a:p>
        </p:txBody>
      </p:sp>
      <p:pic>
        <p:nvPicPr>
          <p:cNvPr id="4" name="Picture 3" descr="ectopic-pregnancy.jpg"/>
          <p:cNvPicPr>
            <a:picLocks noChangeAspect="1"/>
          </p:cNvPicPr>
          <p:nvPr/>
        </p:nvPicPr>
        <p:blipFill>
          <a:blip r:embed="rId2" cstate="print"/>
          <a:stretch>
            <a:fillRect/>
          </a:stretch>
        </p:blipFill>
        <p:spPr>
          <a:xfrm>
            <a:off x="2057400" y="3505200"/>
            <a:ext cx="5156200" cy="27432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Breech Birth</a:t>
            </a:r>
            <a:endParaRPr lang="en-US" dirty="0"/>
          </a:p>
        </p:txBody>
      </p:sp>
      <p:sp>
        <p:nvSpPr>
          <p:cNvPr id="3" name="Content Placeholder 2"/>
          <p:cNvSpPr>
            <a:spLocks noGrp="1"/>
          </p:cNvSpPr>
          <p:nvPr>
            <p:ph idx="1"/>
          </p:nvPr>
        </p:nvSpPr>
        <p:spPr/>
        <p:txBody>
          <a:bodyPr/>
          <a:lstStyle/>
          <a:p>
            <a:r>
              <a:rPr lang="en-US" dirty="0" smtClean="0"/>
              <a:t>Most babies are positioned head down in the womb. This is so they can come out of the birth canal (vagina) head first. Sometimes, the baby is positioned so the feet or buttocks will come out first during childbirth. This is called a breech presentation.  A doctor may recommend a C-section.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Caesarean Section </a:t>
            </a:r>
            <a:br>
              <a:rPr lang="en-US" dirty="0" smtClean="0"/>
            </a:br>
            <a:r>
              <a:rPr lang="en-US" dirty="0" smtClean="0"/>
              <a:t>(aka: C-Section) </a:t>
            </a:r>
            <a:endParaRPr lang="en-US" dirty="0"/>
          </a:p>
        </p:txBody>
      </p:sp>
      <p:sp>
        <p:nvSpPr>
          <p:cNvPr id="3" name="Content Placeholder 2"/>
          <p:cNvSpPr>
            <a:spLocks noGrp="1"/>
          </p:cNvSpPr>
          <p:nvPr>
            <p:ph idx="1"/>
          </p:nvPr>
        </p:nvSpPr>
        <p:spPr/>
        <p:txBody>
          <a:bodyPr/>
          <a:lstStyle/>
          <a:p>
            <a:r>
              <a:rPr lang="en-US" dirty="0" smtClean="0"/>
              <a:t>A surgical procedure in which one or more incisions are made through a mother’s abdomen and uterus to deliver one or more babies. </a:t>
            </a:r>
          </a:p>
          <a:p>
            <a:r>
              <a:rPr lang="en-US" dirty="0" smtClean="0"/>
              <a:t>They are usually performed when a </a:t>
            </a:r>
            <a:r>
              <a:rPr lang="en-US" dirty="0" smtClean="0">
                <a:hlinkClick r:id="rId3" tooltip="Vaginal delivery"/>
              </a:rPr>
              <a:t>vaginal delivery</a:t>
            </a:r>
            <a:r>
              <a:rPr lang="en-US" dirty="0" smtClean="0"/>
              <a:t> would put the baby's or mother's life or health at risk</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2nd Month</a:t>
            </a:r>
          </a:p>
        </p:txBody>
      </p:sp>
      <p:pic>
        <p:nvPicPr>
          <p:cNvPr id="5124"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Grp="1" noChangeAspect="1" noChangeArrowheads="1"/>
          </p:cNvPicPr>
          <p:nvPr>
            <p:ph/>
          </p:nvPr>
        </p:nvPicPr>
        <p:blipFill>
          <a:blip r:embed="rId2" cstate="print"/>
          <a:srcRect/>
          <a:stretch>
            <a:fillRect/>
          </a:stretch>
        </p:blipFill>
        <p:spPr>
          <a:xfrm>
            <a:off x="950913" y="609600"/>
            <a:ext cx="7240587" cy="54864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3rd Month</a:t>
            </a:r>
          </a:p>
        </p:txBody>
      </p:sp>
      <p:pic>
        <p:nvPicPr>
          <p:cNvPr id="7172"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Grp="1" noChangeAspect="1" noChangeArrowheads="1"/>
          </p:cNvPicPr>
          <p:nvPr>
            <p:ph/>
          </p:nvPr>
        </p:nvPicPr>
        <p:blipFill>
          <a:blip r:embed="rId2" cstate="print"/>
          <a:srcRect/>
          <a:stretch>
            <a:fillRect/>
          </a:stretch>
        </p:blipFill>
        <p:spPr>
          <a:xfrm>
            <a:off x="950913" y="609600"/>
            <a:ext cx="7240587" cy="54864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4th Month</a:t>
            </a:r>
          </a:p>
        </p:txBody>
      </p:sp>
      <p:pic>
        <p:nvPicPr>
          <p:cNvPr id="9220"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Grp="1" noChangeAspect="1" noChangeArrowheads="1"/>
          </p:cNvPicPr>
          <p:nvPr>
            <p:ph/>
          </p:nvPr>
        </p:nvPicPr>
        <p:blipFill>
          <a:blip r:embed="rId2" cstate="print"/>
          <a:srcRect/>
          <a:stretch>
            <a:fillRect/>
          </a:stretch>
        </p:blipFill>
        <p:spPr>
          <a:xfrm>
            <a:off x="950913" y="609600"/>
            <a:ext cx="7240587" cy="54864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5th Month</a:t>
            </a:r>
          </a:p>
        </p:txBody>
      </p:sp>
      <p:pic>
        <p:nvPicPr>
          <p:cNvPr id="11268" name="Picture 4"/>
          <p:cNvPicPr>
            <a:picLocks noGrp="1" noChangeAspect="1" noChangeArrowheads="1"/>
          </p:cNvPicPr>
          <p:nvPr>
            <p:ph idx="1"/>
          </p:nvPr>
        </p:nvPicPr>
        <p:blipFill>
          <a:blip r:embed="rId3" cstate="print"/>
          <a:srcRect/>
          <a:stretch>
            <a:fillRect/>
          </a:stretch>
        </p:blipFill>
        <p:spPr>
          <a:xfrm>
            <a:off x="1500188" y="1981200"/>
            <a:ext cx="6142037" cy="41148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296</Words>
  <Application>Microsoft Office PowerPoint</Application>
  <PresentationFormat>On-screen Show (4:3)</PresentationFormat>
  <Paragraphs>94</Paragraphs>
  <Slides>22</Slides>
  <Notes>10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 Presentation</vt:lpstr>
      <vt:lpstr>1st Month</vt:lpstr>
      <vt:lpstr>Slide 2</vt:lpstr>
      <vt:lpstr>2nd Month</vt:lpstr>
      <vt:lpstr>Slide 4</vt:lpstr>
      <vt:lpstr>3rd Month</vt:lpstr>
      <vt:lpstr>Slide 6</vt:lpstr>
      <vt:lpstr>4th Month</vt:lpstr>
      <vt:lpstr>Slide 8</vt:lpstr>
      <vt:lpstr>5th Month</vt:lpstr>
      <vt:lpstr>Slide 10</vt:lpstr>
      <vt:lpstr>6th Month</vt:lpstr>
      <vt:lpstr>Slide 12</vt:lpstr>
      <vt:lpstr>7th Month</vt:lpstr>
      <vt:lpstr>Slide 14</vt:lpstr>
      <vt:lpstr>8th Month</vt:lpstr>
      <vt:lpstr>Slide 16</vt:lpstr>
      <vt:lpstr>Slide 17</vt:lpstr>
      <vt:lpstr>9th Month</vt:lpstr>
      <vt:lpstr>Slide 19</vt:lpstr>
      <vt:lpstr>Ectopic Pregnancy (Tubal Pregnancy)</vt:lpstr>
      <vt:lpstr>Breech Birth</vt:lpstr>
      <vt:lpstr>Caesarean Section  (aka: C-Section) </vt:lpstr>
    </vt:vector>
  </TitlesOfParts>
  <Company>Popes'R'Us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Month</dc:title>
  <dc:creator>Pope John Paul</dc:creator>
  <cp:lastModifiedBy>christina_olson</cp:lastModifiedBy>
  <cp:revision>9</cp:revision>
  <dcterms:created xsi:type="dcterms:W3CDTF">2004-10-27T18:39:03Z</dcterms:created>
  <dcterms:modified xsi:type="dcterms:W3CDTF">2012-11-29T15:35:23Z</dcterms:modified>
</cp:coreProperties>
</file>